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1"/>
  </p:sldMasterIdLst>
  <p:sldIdLst>
    <p:sldId id="267" r:id="rId2"/>
    <p:sldId id="270" r:id="rId3"/>
    <p:sldId id="273" r:id="rId4"/>
    <p:sldId id="274" r:id="rId5"/>
    <p:sldId id="276" r:id="rId6"/>
    <p:sldId id="27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59890A-E00E-684F-8ECB-BED286B92C37}"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dirty="0"/>
          </a:p>
        </p:txBody>
      </p:sp>
    </p:spTree>
    <p:extLst>
      <p:ext uri="{BB962C8B-B14F-4D97-AF65-F5344CB8AC3E}">
        <p14:creationId xmlns="" xmlns:p14="http://schemas.microsoft.com/office/powerpoint/2010/main" val="1643966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295537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282477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 xmlns:p14="http://schemas.microsoft.com/office/powerpoint/2010/main" val="2301902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840923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6E59890A-E00E-684F-8ECB-BED286B92C37}" type="datetimeFigureOut">
              <a:rPr lang="en-US" smtClean="0"/>
              <a:pPr/>
              <a:t>9/7/2017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3824805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6E59890A-E00E-684F-8ECB-BED286B92C37}" type="datetimeFigureOut">
              <a:rPr lang="en-US" smtClean="0"/>
              <a:pPr/>
              <a:t>9/7/2017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2875975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59890A-E00E-684F-8ECB-BED286B92C37}"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1624172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59890A-E00E-684F-8ECB-BED286B92C37}"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168895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59890A-E00E-684F-8ECB-BED286B92C37}"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733871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59890A-E00E-684F-8ECB-BED286B92C37}"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3853627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59890A-E00E-684F-8ECB-BED286B92C37}"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1350825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59890A-E00E-684F-8ECB-BED286B92C37}" type="datetimeFigureOut">
              <a:rPr lang="en-US" smtClean="0"/>
              <a:pPr/>
              <a:t>9/7/2017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1397974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59890A-E00E-684F-8ECB-BED286B92C37}" type="datetimeFigureOut">
              <a:rPr lang="en-US" smtClean="0"/>
              <a:pPr/>
              <a:t>9/7/2017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397199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6E59890A-E00E-684F-8ECB-BED286B92C37}" type="datetimeFigureOut">
              <a:rPr lang="en-US" smtClean="0"/>
              <a:pPr/>
              <a:t>9/7/2017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1277093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 xmlns:p14="http://schemas.microsoft.com/office/powerpoint/2010/main" val="2837833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1423766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6E59890A-E00E-684F-8ECB-BED286B92C37}" type="datetimeFigureOut">
              <a:rPr lang="en-US" smtClean="0"/>
              <a:pPr/>
              <a:t>9/7/2017</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F4179934-3010-6F4C-9998-6F535B6FBAB5}" type="slidenum">
              <a:rPr lang="en-US" smtClean="0"/>
              <a:pPr/>
              <a:t>‹#›</a:t>
            </a:fld>
            <a:endParaRPr lang="en-US"/>
          </a:p>
        </p:txBody>
      </p:sp>
    </p:spTree>
    <p:extLst>
      <p:ext uri="{BB962C8B-B14F-4D97-AF65-F5344CB8AC3E}">
        <p14:creationId xmlns="" xmlns:p14="http://schemas.microsoft.com/office/powerpoint/2010/main" val="320114536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1978925" y="3244334"/>
            <a:ext cx="4758091" cy="646331"/>
          </a:xfrm>
          <a:prstGeom prst="rect">
            <a:avLst/>
          </a:prstGeom>
        </p:spPr>
        <p:txBody>
          <a:bodyPr wrap="square">
            <a:spAutoFit/>
          </a:bodyPr>
          <a:lstStyle/>
          <a:p>
            <a:pPr algn="ctr"/>
            <a:r>
              <a:rPr lang="ar-IQ" sz="3600" b="1" dirty="0">
                <a:solidFill>
                  <a:schemeClr val="bg2">
                    <a:lumMod val="40000"/>
                    <a:lumOff val="60000"/>
                  </a:schemeClr>
                </a:solidFill>
                <a:cs typeface="B Nazanin" panose="00000400000000000000" pitchFamily="2" charset="-78"/>
              </a:rPr>
              <a:t>جلسات خانوادگی</a:t>
            </a:r>
            <a:endParaRPr lang="en-US" sz="3600" b="1" dirty="0">
              <a:solidFill>
                <a:schemeClr val="bg2">
                  <a:lumMod val="40000"/>
                  <a:lumOff val="60000"/>
                </a:schemeClr>
              </a:solidFill>
            </a:endParaRPr>
          </a:p>
        </p:txBody>
      </p:sp>
      <p:sp>
        <p:nvSpPr>
          <p:cNvPr id="6" name="Rectangle 5"/>
          <p:cNvSpPr/>
          <p:nvPr/>
        </p:nvSpPr>
        <p:spPr>
          <a:xfrm>
            <a:off x="2156346" y="1781978"/>
            <a:ext cx="4230806" cy="830997"/>
          </a:xfrm>
          <a:prstGeom prst="rect">
            <a:avLst/>
          </a:prstGeom>
        </p:spPr>
        <p:txBody>
          <a:bodyPr wrap="square">
            <a:spAutoFit/>
          </a:bodyPr>
          <a:lstStyle/>
          <a:p>
            <a:pPr algn="ctr"/>
            <a:r>
              <a:rPr lang="ar-IQ" sz="4800" b="1" dirty="0">
                <a:solidFill>
                  <a:schemeClr val="accent1">
                    <a:lumMod val="20000"/>
                    <a:lumOff val="80000"/>
                  </a:schemeClr>
                </a:solidFill>
                <a:cs typeface="B Nazanin" panose="00000400000000000000" pitchFamily="2" charset="-78"/>
              </a:rPr>
              <a:t>گفتار هفتم</a:t>
            </a:r>
            <a:endParaRPr lang="en-US" sz="4800" dirty="0">
              <a:solidFill>
                <a:schemeClr val="accent1">
                  <a:lumMod val="20000"/>
                  <a:lumOff val="80000"/>
                </a:schemeClr>
              </a:solidFill>
            </a:endParaRPr>
          </a:p>
        </p:txBody>
      </p:sp>
    </p:spTree>
    <p:extLst>
      <p:ext uri="{BB962C8B-B14F-4D97-AF65-F5344CB8AC3E}">
        <p14:creationId xmlns="" xmlns:p14="http://schemas.microsoft.com/office/powerpoint/2010/main" val="2921375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29028"/>
            <a:ext cx="9144000" cy="6858000"/>
          </a:xfrm>
          <a:prstGeom prst="rect">
            <a:avLst/>
          </a:prstGeom>
        </p:spPr>
      </p:pic>
      <p:sp>
        <p:nvSpPr>
          <p:cNvPr id="7" name="Rectangle 6"/>
          <p:cNvSpPr/>
          <p:nvPr/>
        </p:nvSpPr>
        <p:spPr>
          <a:xfrm>
            <a:off x="354841" y="850822"/>
            <a:ext cx="8611737" cy="646331"/>
          </a:xfrm>
          <a:prstGeom prst="rect">
            <a:avLst/>
          </a:prstGeom>
        </p:spPr>
        <p:txBody>
          <a:bodyPr wrap="square">
            <a:spAutoFit/>
          </a:bodyPr>
          <a:lstStyle/>
          <a:p>
            <a:pPr algn="ctr"/>
            <a:r>
              <a:rPr lang="fa-IR" sz="3600" b="1" dirty="0" smtClean="0">
                <a:solidFill>
                  <a:schemeClr val="accent1">
                    <a:lumMod val="20000"/>
                    <a:lumOff val="80000"/>
                  </a:schemeClr>
                </a:solidFill>
                <a:cs typeface="B Nazanin" panose="00000400000000000000" pitchFamily="2" charset="-78"/>
              </a:rPr>
              <a:t>جلسات خانوادگی</a:t>
            </a:r>
            <a:endParaRPr lang="en-US" sz="3600" b="1" dirty="0">
              <a:solidFill>
                <a:schemeClr val="accent1">
                  <a:lumMod val="20000"/>
                  <a:lumOff val="80000"/>
                </a:schemeClr>
              </a:solidFill>
              <a:cs typeface="B Nazanin" panose="00000400000000000000" pitchFamily="2" charset="-78"/>
            </a:endParaRPr>
          </a:p>
        </p:txBody>
      </p:sp>
      <p:sp>
        <p:nvSpPr>
          <p:cNvPr id="8" name="Rectangle 7"/>
          <p:cNvSpPr/>
          <p:nvPr/>
        </p:nvSpPr>
        <p:spPr>
          <a:xfrm>
            <a:off x="354841" y="1888656"/>
            <a:ext cx="8338783" cy="4031873"/>
          </a:xfrm>
          <a:prstGeom prst="rect">
            <a:avLst/>
          </a:prstGeom>
        </p:spPr>
        <p:txBody>
          <a:bodyPr wrap="square">
            <a:spAutoFit/>
          </a:bodyPr>
          <a:lstStyle/>
          <a:p>
            <a:pPr algn="just" rtl="1"/>
            <a:endParaRPr lang="ar-IQ" sz="3200" dirty="0">
              <a:solidFill>
                <a:schemeClr val="bg2">
                  <a:lumMod val="40000"/>
                  <a:lumOff val="60000"/>
                </a:schemeClr>
              </a:solidFill>
              <a:cs typeface="B Nazanin" panose="00000400000000000000" pitchFamily="2" charset="-78"/>
            </a:endParaRPr>
          </a:p>
          <a:p>
            <a:pPr algn="just" rtl="1"/>
            <a:r>
              <a:rPr lang="x-none" sz="3200" dirty="0" smtClean="0">
                <a:solidFill>
                  <a:schemeClr val="bg2">
                    <a:lumMod val="40000"/>
                    <a:lumOff val="60000"/>
                  </a:schemeClr>
                </a:solidFill>
                <a:cs typeface="B Nazanin" panose="00000400000000000000" pitchFamily="2" charset="-78"/>
              </a:rPr>
              <a:t>جلسات</a:t>
            </a:r>
            <a:r>
              <a:rPr lang="en-US" sz="3200" dirty="0" smtClean="0">
                <a:solidFill>
                  <a:schemeClr val="bg2">
                    <a:lumMod val="40000"/>
                    <a:lumOff val="60000"/>
                  </a:schemeClr>
                </a:solidFill>
                <a:cs typeface="B Nazanin" panose="00000400000000000000" pitchFamily="2" charset="-78"/>
              </a:rPr>
              <a:t> </a:t>
            </a:r>
            <a:r>
              <a:rPr lang="x-none" sz="3200" dirty="0" smtClean="0">
                <a:solidFill>
                  <a:schemeClr val="bg2">
                    <a:lumMod val="40000"/>
                    <a:lumOff val="60000"/>
                  </a:schemeClr>
                </a:solidFill>
                <a:cs typeface="B Nazanin" panose="00000400000000000000" pitchFamily="2" charset="-78"/>
              </a:rPr>
              <a:t>خانوادگي </a:t>
            </a:r>
            <a:r>
              <a:rPr lang="x-none" sz="3200" dirty="0">
                <a:solidFill>
                  <a:schemeClr val="bg2">
                    <a:lumMod val="40000"/>
                    <a:lumOff val="60000"/>
                  </a:schemeClr>
                </a:solidFill>
                <a:cs typeface="B Nazanin" panose="00000400000000000000" pitchFamily="2" charset="-78"/>
              </a:rPr>
              <a:t>در واقع گردهمايي شما و اعضاي </a:t>
            </a:r>
            <a:r>
              <a:rPr lang="x-none" sz="3200" dirty="0" smtClean="0">
                <a:solidFill>
                  <a:schemeClr val="bg2">
                    <a:lumMod val="40000"/>
                    <a:lumOff val="60000"/>
                  </a:schemeClr>
                </a:solidFill>
                <a:cs typeface="B Nazanin" panose="00000400000000000000" pitchFamily="2" charset="-78"/>
              </a:rPr>
              <a:t>خانوده‌</a:t>
            </a:r>
            <a:r>
              <a:rPr lang="fa-IR" sz="3200" dirty="0" smtClean="0">
                <a:solidFill>
                  <a:schemeClr val="bg2">
                    <a:lumMod val="40000"/>
                    <a:lumOff val="60000"/>
                  </a:schemeClr>
                </a:solidFill>
                <a:cs typeface="B Nazanin" panose="00000400000000000000" pitchFamily="2" charset="-78"/>
              </a:rPr>
              <a:t>تان</a:t>
            </a:r>
            <a:r>
              <a:rPr lang="x-none" sz="3200" dirty="0" smtClean="0">
                <a:solidFill>
                  <a:schemeClr val="bg2">
                    <a:lumMod val="40000"/>
                    <a:lumOff val="60000"/>
                  </a:schemeClr>
                </a:solidFill>
                <a:cs typeface="B Nazanin" panose="00000400000000000000" pitchFamily="2" charset="-78"/>
              </a:rPr>
              <a:t> </a:t>
            </a:r>
            <a:r>
              <a:rPr lang="x-none" sz="3200" dirty="0">
                <a:solidFill>
                  <a:schemeClr val="bg2">
                    <a:lumMod val="40000"/>
                    <a:lumOff val="60000"/>
                  </a:schemeClr>
                </a:solidFill>
                <a:cs typeface="B Nazanin" panose="00000400000000000000" pitchFamily="2" charset="-78"/>
              </a:rPr>
              <a:t>است تا دربارة مسائل خانواده يا برنامه‌هاي پيش رو به همفكري </a:t>
            </a:r>
            <a:r>
              <a:rPr lang="x-none" sz="3200" dirty="0" smtClean="0">
                <a:solidFill>
                  <a:schemeClr val="bg2">
                    <a:lumMod val="40000"/>
                    <a:lumOff val="60000"/>
                  </a:schemeClr>
                </a:solidFill>
                <a:cs typeface="B Nazanin" panose="00000400000000000000" pitchFamily="2" charset="-78"/>
              </a:rPr>
              <a:t>بپردازيد.</a:t>
            </a:r>
            <a:r>
              <a:rPr lang="fa-IR" sz="3200" dirty="0" smtClean="0">
                <a:solidFill>
                  <a:schemeClr val="bg2">
                    <a:lumMod val="40000"/>
                    <a:lumOff val="60000"/>
                  </a:schemeClr>
                </a:solidFill>
                <a:cs typeface="B Nazanin" panose="00000400000000000000" pitchFamily="2" charset="-78"/>
              </a:rPr>
              <a:t> </a:t>
            </a:r>
            <a:r>
              <a:rPr lang="x-none" sz="3200" dirty="0" smtClean="0">
                <a:solidFill>
                  <a:schemeClr val="bg2">
                    <a:lumMod val="40000"/>
                    <a:lumOff val="60000"/>
                  </a:schemeClr>
                </a:solidFill>
                <a:cs typeface="B Nazanin" panose="00000400000000000000" pitchFamily="2" charset="-78"/>
              </a:rPr>
              <a:t>اين </a:t>
            </a:r>
            <a:r>
              <a:rPr lang="x-none" sz="3200" dirty="0">
                <a:solidFill>
                  <a:schemeClr val="bg2">
                    <a:lumMod val="40000"/>
                    <a:lumOff val="60000"/>
                  </a:schemeClr>
                </a:solidFill>
                <a:cs typeface="B Nazanin" panose="00000400000000000000" pitchFamily="2" charset="-78"/>
              </a:rPr>
              <a:t>جلسات منجر به افزايش همبستگي خانواده، افزايش همكاري و كاهش اختلافات در خانواده، افزايش عشق و احترام متقابل، افزايش </a:t>
            </a:r>
            <a:r>
              <a:rPr lang="x-none" sz="3200" dirty="0" smtClean="0">
                <a:solidFill>
                  <a:schemeClr val="bg2">
                    <a:lumMod val="40000"/>
                    <a:lumOff val="60000"/>
                  </a:schemeClr>
                </a:solidFill>
                <a:cs typeface="B Nazanin" panose="00000400000000000000" pitchFamily="2" charset="-78"/>
              </a:rPr>
              <a:t>سازماندهي</a:t>
            </a:r>
            <a:r>
              <a:rPr lang="fa-IR" sz="3200" dirty="0" smtClean="0">
                <a:solidFill>
                  <a:schemeClr val="bg2">
                    <a:lumMod val="40000"/>
                    <a:lumOff val="60000"/>
                  </a:schemeClr>
                </a:solidFill>
                <a:cs typeface="B Nazanin" panose="00000400000000000000" pitchFamily="2" charset="-78"/>
              </a:rPr>
              <a:t> </a:t>
            </a:r>
            <a:r>
              <a:rPr lang="x-none" sz="3200" dirty="0" smtClean="0">
                <a:solidFill>
                  <a:schemeClr val="bg2">
                    <a:lumMod val="40000"/>
                    <a:lumOff val="60000"/>
                  </a:schemeClr>
                </a:solidFill>
                <a:cs typeface="B Nazanin" panose="00000400000000000000" pitchFamily="2" charset="-78"/>
              </a:rPr>
              <a:t>خانواده </a:t>
            </a:r>
            <a:r>
              <a:rPr lang="x-none" sz="3200" dirty="0">
                <a:solidFill>
                  <a:schemeClr val="bg2">
                    <a:lumMod val="40000"/>
                    <a:lumOff val="60000"/>
                  </a:schemeClr>
                </a:solidFill>
                <a:cs typeface="B Nazanin" panose="00000400000000000000" pitchFamily="2" charset="-78"/>
              </a:rPr>
              <a:t>و پيشگيري از بحران‌هاي پيش بيني نشده خواهد </a:t>
            </a:r>
            <a:r>
              <a:rPr lang="x-none" sz="3200" dirty="0" smtClean="0">
                <a:solidFill>
                  <a:schemeClr val="bg2">
                    <a:lumMod val="40000"/>
                    <a:lumOff val="60000"/>
                  </a:schemeClr>
                </a:solidFill>
                <a:cs typeface="B Nazanin" panose="00000400000000000000" pitchFamily="2" charset="-78"/>
              </a:rPr>
              <a:t>شد</a:t>
            </a:r>
            <a:r>
              <a:rPr lang="fa-IR" sz="3200" dirty="0">
                <a:solidFill>
                  <a:schemeClr val="bg2">
                    <a:lumMod val="40000"/>
                    <a:lumOff val="60000"/>
                  </a:schemeClr>
                </a:solidFill>
                <a:cs typeface="B Nazanin" panose="00000400000000000000" pitchFamily="2" charset="-78"/>
              </a:rPr>
              <a:t>.</a:t>
            </a:r>
            <a:endParaRPr lang="en-CA" sz="3200" dirty="0">
              <a:solidFill>
                <a:schemeClr val="bg2">
                  <a:lumMod val="40000"/>
                  <a:lumOff val="60000"/>
                </a:schemeClr>
              </a:solidFill>
              <a:cs typeface="B Nazanin" panose="00000400000000000000" pitchFamily="2" charset="-78"/>
            </a:endParaRPr>
          </a:p>
          <a:p>
            <a:pPr algn="just" rtl="1"/>
            <a:endParaRPr lang="en-US" sz="3200" dirty="0">
              <a:solidFill>
                <a:schemeClr val="bg2">
                  <a:lumMod val="40000"/>
                  <a:lumOff val="60000"/>
                </a:schemeClr>
              </a:solidFill>
              <a:cs typeface="B Nazanin" panose="00000400000000000000" pitchFamily="2" charset="-78"/>
            </a:endParaRPr>
          </a:p>
        </p:txBody>
      </p:sp>
    </p:spTree>
    <p:extLst>
      <p:ext uri="{BB962C8B-B14F-4D97-AF65-F5344CB8AC3E}">
        <p14:creationId xmlns="" xmlns:p14="http://schemas.microsoft.com/office/powerpoint/2010/main" val="1653564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7" name="Rectangle 6"/>
          <p:cNvSpPr/>
          <p:nvPr/>
        </p:nvSpPr>
        <p:spPr>
          <a:xfrm>
            <a:off x="354841" y="542969"/>
            <a:ext cx="8611737" cy="646331"/>
          </a:xfrm>
          <a:prstGeom prst="rect">
            <a:avLst/>
          </a:prstGeom>
        </p:spPr>
        <p:txBody>
          <a:bodyPr wrap="square">
            <a:spAutoFit/>
          </a:bodyPr>
          <a:lstStyle/>
          <a:p>
            <a:pPr algn="ctr" rtl="1"/>
            <a:r>
              <a:rPr lang="ar-SA" sz="3600" b="1" dirty="0">
                <a:solidFill>
                  <a:schemeClr val="accent1">
                    <a:lumMod val="20000"/>
                    <a:lumOff val="80000"/>
                  </a:schemeClr>
                </a:solidFill>
                <a:cs typeface="B Nazanin" panose="00000400000000000000" pitchFamily="2" charset="-78"/>
              </a:rPr>
              <a:t>روش تشکیل </a:t>
            </a:r>
            <a:r>
              <a:rPr lang="ar-SA" sz="3600" b="1" dirty="0" smtClean="0">
                <a:solidFill>
                  <a:schemeClr val="accent1">
                    <a:lumMod val="20000"/>
                    <a:lumOff val="80000"/>
                  </a:schemeClr>
                </a:solidFill>
                <a:cs typeface="B Nazanin" panose="00000400000000000000" pitchFamily="2" charset="-78"/>
              </a:rPr>
              <a:t>جلس</a:t>
            </a:r>
            <a:r>
              <a:rPr lang="fa-IR" sz="3600" b="1" dirty="0" smtClean="0">
                <a:solidFill>
                  <a:schemeClr val="accent1">
                    <a:lumMod val="20000"/>
                    <a:lumOff val="80000"/>
                  </a:schemeClr>
                </a:solidFill>
                <a:cs typeface="B Nazanin" panose="00000400000000000000" pitchFamily="2" charset="-78"/>
              </a:rPr>
              <a:t>ه</a:t>
            </a:r>
            <a:r>
              <a:rPr lang="ar-SA" sz="3600" b="1" dirty="0" smtClean="0">
                <a:solidFill>
                  <a:schemeClr val="accent1">
                    <a:lumMod val="20000"/>
                    <a:lumOff val="80000"/>
                  </a:schemeClr>
                </a:solidFill>
                <a:cs typeface="B Nazanin" panose="00000400000000000000" pitchFamily="2" charset="-78"/>
              </a:rPr>
              <a:t> خانوادگی</a:t>
            </a:r>
            <a:endParaRPr lang="en-US" sz="3600" dirty="0">
              <a:solidFill>
                <a:schemeClr val="accent1">
                  <a:lumMod val="20000"/>
                  <a:lumOff val="80000"/>
                </a:schemeClr>
              </a:solidFill>
              <a:cs typeface="B Nazanin" panose="00000400000000000000" pitchFamily="2" charset="-78"/>
            </a:endParaRPr>
          </a:p>
        </p:txBody>
      </p:sp>
      <p:sp>
        <p:nvSpPr>
          <p:cNvPr id="8" name="Rectangle 7"/>
          <p:cNvSpPr/>
          <p:nvPr/>
        </p:nvSpPr>
        <p:spPr>
          <a:xfrm>
            <a:off x="354841" y="1319699"/>
            <a:ext cx="8338783" cy="5262979"/>
          </a:xfrm>
          <a:prstGeom prst="rect">
            <a:avLst/>
          </a:prstGeom>
        </p:spPr>
        <p:txBody>
          <a:bodyPr wrap="square">
            <a:spAutoFit/>
          </a:bodyPr>
          <a:lstStyle/>
          <a:p>
            <a:pPr algn="just" rtl="1"/>
            <a:r>
              <a:rPr lang="ar-SA" sz="2400" b="1" dirty="0" smtClean="0">
                <a:solidFill>
                  <a:schemeClr val="bg2">
                    <a:lumMod val="40000"/>
                    <a:lumOff val="60000"/>
                  </a:schemeClr>
                </a:solidFill>
                <a:cs typeface="B Nazanin" panose="00000400000000000000" pitchFamily="2" charset="-78"/>
              </a:rPr>
              <a:t>جلسات </a:t>
            </a:r>
            <a:r>
              <a:rPr lang="ar-SA" sz="2400" b="1" dirty="0">
                <a:solidFill>
                  <a:schemeClr val="bg2">
                    <a:lumMod val="40000"/>
                    <a:lumOff val="60000"/>
                  </a:schemeClr>
                </a:solidFill>
                <a:cs typeface="B Nazanin" panose="00000400000000000000" pitchFamily="2" charset="-78"/>
              </a:rPr>
              <a:t>خانواگي اغلب به صورت هفتگي و به مدت 15 دقيقه تشكيل مي‌شود. </a:t>
            </a:r>
            <a:r>
              <a:rPr lang="ar-SA" sz="2400" dirty="0">
                <a:solidFill>
                  <a:schemeClr val="bg2">
                    <a:lumMod val="40000"/>
                    <a:lumOff val="60000"/>
                  </a:schemeClr>
                </a:solidFill>
                <a:cs typeface="B Nazanin" panose="00000400000000000000" pitchFamily="2" charset="-78"/>
              </a:rPr>
              <a:t>همه افرادي كه در خانواده با‌هم زندگي مي‌كنند مي‌توانند در اين جلسات شركت كنند. البته ممكن است بعضي از افراد خانواده با تشكيل جلسه خانوادگي موافق نباشند و نخواهند در آن شركت كنند، اما حتي اگر دو نفر از اعضا موافق باشند، جلسه را تشكيل دهيد. ديگران ممكن است با ديدن نتايج و منافع آن نظرشان تغيير كند. اگر شما در خانواده‌اي زندگي مي‌كنيد كه به هر دليل تک والد هستيد، باز هم تشكيل جلسات خانوادگی توصیه می‌شود. اين جلسات به تحكيم ارتباط شما و فرزندانتان كمک خواهد كرد</a:t>
            </a:r>
            <a:r>
              <a:rPr lang="ar-SA" sz="2400" dirty="0" smtClean="0">
                <a:solidFill>
                  <a:schemeClr val="bg2">
                    <a:lumMod val="40000"/>
                    <a:lumOff val="60000"/>
                  </a:schemeClr>
                </a:solidFill>
                <a:cs typeface="B Nazanin" panose="00000400000000000000" pitchFamily="2" charset="-78"/>
              </a:rPr>
              <a:t>.</a:t>
            </a:r>
            <a:endParaRPr lang="fa-IR" sz="2400" dirty="0" smtClean="0">
              <a:solidFill>
                <a:schemeClr val="bg2">
                  <a:lumMod val="40000"/>
                  <a:lumOff val="60000"/>
                </a:schemeClr>
              </a:solidFill>
              <a:cs typeface="B Nazanin" panose="00000400000000000000" pitchFamily="2" charset="-78"/>
            </a:endParaRPr>
          </a:p>
          <a:p>
            <a:pPr algn="just" rtl="1"/>
            <a:endParaRPr lang="fa-IR" sz="2400" dirty="0">
              <a:solidFill>
                <a:schemeClr val="bg2">
                  <a:lumMod val="40000"/>
                  <a:lumOff val="60000"/>
                </a:schemeClr>
              </a:solidFill>
              <a:cs typeface="B Nazanin" panose="00000400000000000000" pitchFamily="2" charset="-78"/>
            </a:endParaRPr>
          </a:p>
          <a:p>
            <a:pPr algn="just" rtl="1"/>
            <a:r>
              <a:rPr lang="ar-SA" sz="2400" b="1" dirty="0" smtClean="0">
                <a:solidFill>
                  <a:schemeClr val="bg2">
                    <a:lumMod val="40000"/>
                    <a:lumOff val="60000"/>
                  </a:schemeClr>
                </a:solidFill>
                <a:cs typeface="B Nazanin" panose="00000400000000000000" pitchFamily="2" charset="-78"/>
              </a:rPr>
              <a:t>مي‌توان </a:t>
            </a:r>
            <a:r>
              <a:rPr lang="ar-SA" sz="2400" b="1" dirty="0">
                <a:solidFill>
                  <a:schemeClr val="bg2">
                    <a:lumMod val="40000"/>
                    <a:lumOff val="60000"/>
                  </a:schemeClr>
                </a:solidFill>
                <a:cs typeface="B Nazanin" panose="00000400000000000000" pitchFamily="2" charset="-78"/>
              </a:rPr>
              <a:t>در هر زمان و مكاني كه همه اعضا در مورد آن تفاهم دارند این جلسات را برگزار نمود. </a:t>
            </a:r>
            <a:r>
              <a:rPr lang="ar-SA" sz="2400" dirty="0">
                <a:solidFill>
                  <a:schemeClr val="bg2">
                    <a:lumMod val="40000"/>
                    <a:lumOff val="60000"/>
                  </a:schemeClr>
                </a:solidFill>
                <a:cs typeface="B Nazanin" panose="00000400000000000000" pitchFamily="2" charset="-78"/>
              </a:rPr>
              <a:t>با همه اعضاي خانواده در مورد مناسب‌ترين زمان و مكان براي تشكيل جلسه مشورت كنيد. اغلب خانواده‌ها بعد از ظهر يا عصر روزهاي جمعه ملاقات مي‌كنند تا در مورد برنامه‌هاي هفته‌اي كه در پيشرو دارند برنامه‌ريزي كنند، و معمولا اين جلسات بعد از صرف شام دور ميز آشپزخانه يا  غذاخوري تشكيل مي‌شود. </a:t>
            </a:r>
            <a:endParaRPr lang="en-US" sz="2400" dirty="0">
              <a:solidFill>
                <a:schemeClr val="bg2">
                  <a:lumMod val="40000"/>
                  <a:lumOff val="60000"/>
                </a:schemeClr>
              </a:solidFill>
              <a:cs typeface="B Nazanin" panose="00000400000000000000" pitchFamily="2" charset="-78"/>
            </a:endParaRPr>
          </a:p>
        </p:txBody>
      </p:sp>
    </p:spTree>
    <p:extLst>
      <p:ext uri="{BB962C8B-B14F-4D97-AF65-F5344CB8AC3E}">
        <p14:creationId xmlns="" xmlns:p14="http://schemas.microsoft.com/office/powerpoint/2010/main" val="3275838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8" name="Rectangle 7"/>
          <p:cNvSpPr/>
          <p:nvPr/>
        </p:nvSpPr>
        <p:spPr>
          <a:xfrm>
            <a:off x="402608" y="1019779"/>
            <a:ext cx="8338783" cy="5262979"/>
          </a:xfrm>
          <a:prstGeom prst="rect">
            <a:avLst/>
          </a:prstGeom>
        </p:spPr>
        <p:txBody>
          <a:bodyPr wrap="square">
            <a:spAutoFit/>
          </a:bodyPr>
          <a:lstStyle/>
          <a:p>
            <a:pPr algn="just" rtl="1"/>
            <a:r>
              <a:rPr lang="ar-SA" sz="2800" dirty="0" smtClean="0">
                <a:solidFill>
                  <a:schemeClr val="bg2">
                    <a:lumMod val="40000"/>
                    <a:lumOff val="60000"/>
                  </a:schemeClr>
                </a:solidFill>
                <a:cs typeface="B Nazanin" panose="00000400000000000000" pitchFamily="2" charset="-78"/>
              </a:rPr>
              <a:t>بهتر </a:t>
            </a:r>
            <a:r>
              <a:rPr lang="ar-SA" sz="2800" dirty="0">
                <a:solidFill>
                  <a:schemeClr val="bg2">
                    <a:lumMod val="40000"/>
                    <a:lumOff val="60000"/>
                  </a:schemeClr>
                </a:solidFill>
                <a:cs typeface="B Nazanin" panose="00000400000000000000" pitchFamily="2" charset="-78"/>
              </a:rPr>
              <a:t>است زمان برگزاري جلسات را ثابت نگه داريد، اما كمي انعطاف هم داشته باشيد. اگر به هر دليلي جلسه در زمان مقرر برگزار نشد، آن را به روز بعد موكول نماييد. نكته مهم اين است كه جلسه هفتگي خانواده را به كلي لغو نكنيد حتي اگر لازم باشد آن را در مكاني مانند ماشين تشكيل دهيد. </a:t>
            </a:r>
            <a:endParaRPr lang="fa-IR" sz="2800" dirty="0" smtClean="0">
              <a:solidFill>
                <a:schemeClr val="bg2">
                  <a:lumMod val="40000"/>
                  <a:lumOff val="60000"/>
                </a:schemeClr>
              </a:solidFill>
              <a:cs typeface="B Nazanin" panose="00000400000000000000" pitchFamily="2" charset="-78"/>
            </a:endParaRPr>
          </a:p>
          <a:p>
            <a:pPr algn="just" rtl="1"/>
            <a:endParaRPr lang="fa-IR" sz="2800" dirty="0">
              <a:solidFill>
                <a:schemeClr val="bg2">
                  <a:lumMod val="40000"/>
                  <a:lumOff val="60000"/>
                </a:schemeClr>
              </a:solidFill>
              <a:cs typeface="B Nazanin" panose="00000400000000000000" pitchFamily="2" charset="-78"/>
            </a:endParaRPr>
          </a:p>
          <a:p>
            <a:pPr algn="just" rtl="1"/>
            <a:r>
              <a:rPr lang="ar-SA" sz="2800" dirty="0" smtClean="0">
                <a:solidFill>
                  <a:schemeClr val="bg2">
                    <a:lumMod val="40000"/>
                    <a:lumOff val="60000"/>
                  </a:schemeClr>
                </a:solidFill>
                <a:cs typeface="B Nazanin" panose="00000400000000000000" pitchFamily="2" charset="-78"/>
              </a:rPr>
              <a:t>جلسات </a:t>
            </a:r>
            <a:r>
              <a:rPr lang="ar-SA" sz="2800" dirty="0">
                <a:solidFill>
                  <a:schemeClr val="bg2">
                    <a:lumMod val="40000"/>
                    <a:lumOff val="60000"/>
                  </a:schemeClr>
                </a:solidFill>
                <a:cs typeface="B Nazanin" panose="00000400000000000000" pitchFamily="2" charset="-78"/>
              </a:rPr>
              <a:t>خانوادگي مانند ساير جلسات مهم نيازمند فردي است كه رهبري و رياست جلسه را به عهده بگيرد و جلسه را پيش ببرد و تصميمات مهم اتخاذ شده را يادداشت كند. بنابراين بهتر است شما نيز براي جلسات خود رئيس انتخاب كنيد. معمولا در آغاز كار والدين رياست را به عهده مي‌گيرند اما بعدها هر عضوي مي‌تواند رئيس بودن را تجربه كند. اگر با ارزش‌هاي خانوادگي شما مغايرت نداشته باشد حتي فرزندان هم مي‌توانند رئيس جلسه باشند.</a:t>
            </a:r>
            <a:endParaRPr lang="en-US" sz="2800" dirty="0">
              <a:solidFill>
                <a:schemeClr val="bg2">
                  <a:lumMod val="40000"/>
                  <a:lumOff val="60000"/>
                </a:schemeClr>
              </a:solidFill>
              <a:cs typeface="B Nazanin" panose="00000400000000000000" pitchFamily="2" charset="-78"/>
            </a:endParaRPr>
          </a:p>
        </p:txBody>
      </p:sp>
    </p:spTree>
    <p:extLst>
      <p:ext uri="{BB962C8B-B14F-4D97-AF65-F5344CB8AC3E}">
        <p14:creationId xmlns="" xmlns:p14="http://schemas.microsoft.com/office/powerpoint/2010/main" val="212474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7" name="Rectangle 6"/>
          <p:cNvSpPr/>
          <p:nvPr/>
        </p:nvSpPr>
        <p:spPr>
          <a:xfrm>
            <a:off x="354841" y="542969"/>
            <a:ext cx="8611737" cy="646331"/>
          </a:xfrm>
          <a:prstGeom prst="rect">
            <a:avLst/>
          </a:prstGeom>
        </p:spPr>
        <p:txBody>
          <a:bodyPr wrap="square">
            <a:spAutoFit/>
          </a:bodyPr>
          <a:lstStyle/>
          <a:p>
            <a:pPr algn="ctr" rtl="1"/>
            <a:r>
              <a:rPr lang="fa-IR" sz="3600" b="1" dirty="0">
                <a:solidFill>
                  <a:schemeClr val="accent1">
                    <a:lumMod val="20000"/>
                    <a:lumOff val="80000"/>
                  </a:schemeClr>
                </a:solidFill>
                <a:cs typeface="B Nazanin" panose="00000400000000000000" pitchFamily="2" charset="-78"/>
              </a:rPr>
              <a:t>قوانین جلسه خانوادگی</a:t>
            </a:r>
            <a:endParaRPr lang="en-US" sz="3600" dirty="0">
              <a:solidFill>
                <a:schemeClr val="accent1">
                  <a:lumMod val="20000"/>
                  <a:lumOff val="80000"/>
                </a:schemeClr>
              </a:solidFill>
              <a:cs typeface="B Nazanin" panose="00000400000000000000" pitchFamily="2" charset="-78"/>
            </a:endParaRPr>
          </a:p>
        </p:txBody>
      </p:sp>
      <p:sp>
        <p:nvSpPr>
          <p:cNvPr id="8" name="Rectangle 7"/>
          <p:cNvSpPr/>
          <p:nvPr/>
        </p:nvSpPr>
        <p:spPr>
          <a:xfrm>
            <a:off x="354841" y="1424720"/>
            <a:ext cx="8338783" cy="5262979"/>
          </a:xfrm>
          <a:prstGeom prst="rect">
            <a:avLst/>
          </a:prstGeom>
        </p:spPr>
        <p:txBody>
          <a:bodyPr wrap="square">
            <a:spAutoFit/>
          </a:bodyPr>
          <a:lstStyle/>
          <a:p>
            <a:pPr lvl="0" algn="just" rtl="1"/>
            <a:r>
              <a:rPr lang="fa-IR" sz="2400" dirty="0" smtClean="0">
                <a:solidFill>
                  <a:schemeClr val="bg2">
                    <a:lumMod val="40000"/>
                    <a:lumOff val="60000"/>
                  </a:schemeClr>
                </a:solidFill>
                <a:cs typeface="B Nazanin" panose="00000400000000000000" pitchFamily="2" charset="-78"/>
              </a:rPr>
              <a:t>1. </a:t>
            </a:r>
            <a:r>
              <a:rPr lang="ar-SA" sz="2400" dirty="0" smtClean="0">
                <a:solidFill>
                  <a:schemeClr val="bg2">
                    <a:lumMod val="40000"/>
                    <a:lumOff val="60000"/>
                  </a:schemeClr>
                </a:solidFill>
                <a:cs typeface="B Nazanin" panose="00000400000000000000" pitchFamily="2" charset="-78"/>
              </a:rPr>
              <a:t>در </a:t>
            </a:r>
            <a:r>
              <a:rPr lang="ar-SA" sz="2400" dirty="0">
                <a:solidFill>
                  <a:schemeClr val="bg2">
                    <a:lumMod val="40000"/>
                    <a:lumOff val="60000"/>
                  </a:schemeClr>
                </a:solidFill>
                <a:cs typeface="B Nazanin" panose="00000400000000000000" pitchFamily="2" charset="-78"/>
              </a:rPr>
              <a:t>هر زمان فقط يک نفر صحبت كند.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2. </a:t>
            </a:r>
            <a:r>
              <a:rPr lang="ar-SA" sz="2400" dirty="0" smtClean="0">
                <a:solidFill>
                  <a:schemeClr val="bg2">
                    <a:lumMod val="40000"/>
                    <a:lumOff val="60000"/>
                  </a:schemeClr>
                </a:solidFill>
                <a:cs typeface="B Nazanin" panose="00000400000000000000" pitchFamily="2" charset="-78"/>
              </a:rPr>
              <a:t>به </a:t>
            </a:r>
            <a:r>
              <a:rPr lang="ar-SA" sz="2400" dirty="0">
                <a:solidFill>
                  <a:schemeClr val="bg2">
                    <a:lumMod val="40000"/>
                    <a:lumOff val="60000"/>
                  </a:schemeClr>
                </a:solidFill>
                <a:cs typeface="B Nazanin" panose="00000400000000000000" pitchFamily="2" charset="-78"/>
              </a:rPr>
              <a:t>همه فرصت براي حرف زدن داده شود.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3. </a:t>
            </a:r>
            <a:r>
              <a:rPr lang="ar-SA" sz="2400" dirty="0" smtClean="0">
                <a:solidFill>
                  <a:schemeClr val="bg2">
                    <a:lumMod val="40000"/>
                    <a:lumOff val="60000"/>
                  </a:schemeClr>
                </a:solidFill>
                <a:cs typeface="B Nazanin" panose="00000400000000000000" pitchFamily="2" charset="-78"/>
              </a:rPr>
              <a:t>حتما </a:t>
            </a:r>
            <a:r>
              <a:rPr lang="ar-SA" sz="2400" dirty="0">
                <a:solidFill>
                  <a:schemeClr val="bg2">
                    <a:lumMod val="40000"/>
                    <a:lumOff val="60000"/>
                  </a:schemeClr>
                </a:solidFill>
                <a:cs typeface="B Nazanin" panose="00000400000000000000" pitchFamily="2" charset="-78"/>
              </a:rPr>
              <a:t>با جملات مثبت و قدرداني از يكديگر شروع كنيد.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4. </a:t>
            </a:r>
            <a:r>
              <a:rPr lang="ar-SA" sz="2400" dirty="0" smtClean="0">
                <a:solidFill>
                  <a:schemeClr val="bg2">
                    <a:lumMod val="40000"/>
                    <a:lumOff val="60000"/>
                  </a:schemeClr>
                </a:solidFill>
                <a:cs typeface="B Nazanin" panose="00000400000000000000" pitchFamily="2" charset="-78"/>
              </a:rPr>
              <a:t>به </a:t>
            </a:r>
            <a:r>
              <a:rPr lang="ar-SA" sz="2400" dirty="0">
                <a:solidFill>
                  <a:schemeClr val="bg2">
                    <a:lumMod val="40000"/>
                    <a:lumOff val="60000"/>
                  </a:schemeClr>
                </a:solidFill>
                <a:cs typeface="B Nazanin" panose="00000400000000000000" pitchFamily="2" charset="-78"/>
              </a:rPr>
              <a:t>نظر ديگران گوش دهيد.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5. </a:t>
            </a:r>
            <a:r>
              <a:rPr lang="ar-SA" sz="2400" dirty="0" smtClean="0">
                <a:solidFill>
                  <a:schemeClr val="bg2">
                    <a:lumMod val="40000"/>
                    <a:lumOff val="60000"/>
                  </a:schemeClr>
                </a:solidFill>
                <a:cs typeface="B Nazanin" panose="00000400000000000000" pitchFamily="2" charset="-78"/>
              </a:rPr>
              <a:t>به </a:t>
            </a:r>
            <a:r>
              <a:rPr lang="ar-SA" sz="2400" dirty="0">
                <a:solidFill>
                  <a:schemeClr val="bg2">
                    <a:lumMod val="40000"/>
                    <a:lumOff val="60000"/>
                  </a:schemeClr>
                </a:solidFill>
                <a:cs typeface="B Nazanin" panose="00000400000000000000" pitchFamily="2" charset="-78"/>
              </a:rPr>
              <a:t>ديگران نگوييد كه نظرشان بي‌مورد است.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6. </a:t>
            </a:r>
            <a:r>
              <a:rPr lang="ar-SA" sz="2400" dirty="0" smtClean="0">
                <a:solidFill>
                  <a:schemeClr val="bg2">
                    <a:lumMod val="40000"/>
                    <a:lumOff val="60000"/>
                  </a:schemeClr>
                </a:solidFill>
                <a:cs typeface="B Nazanin" panose="00000400000000000000" pitchFamily="2" charset="-78"/>
              </a:rPr>
              <a:t>از </a:t>
            </a:r>
            <a:r>
              <a:rPr lang="ar-SA" sz="2400" dirty="0">
                <a:solidFill>
                  <a:schemeClr val="bg2">
                    <a:lumMod val="40000"/>
                    <a:lumOff val="60000"/>
                  </a:schemeClr>
                </a:solidFill>
                <a:cs typeface="B Nazanin" panose="00000400000000000000" pitchFamily="2" charset="-78"/>
              </a:rPr>
              <a:t>پيام‌هايي كه با «من» شروع مي‌گردد استفاده شود.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7. </a:t>
            </a:r>
            <a:r>
              <a:rPr lang="ar-SA" sz="2400" dirty="0" smtClean="0">
                <a:solidFill>
                  <a:schemeClr val="bg2">
                    <a:lumMod val="40000"/>
                    <a:lumOff val="60000"/>
                  </a:schemeClr>
                </a:solidFill>
                <a:cs typeface="B Nazanin" panose="00000400000000000000" pitchFamily="2" charset="-78"/>
              </a:rPr>
              <a:t>هر </a:t>
            </a:r>
            <a:r>
              <a:rPr lang="ar-SA" sz="2400" dirty="0">
                <a:solidFill>
                  <a:schemeClr val="bg2">
                    <a:lumMod val="40000"/>
                    <a:lumOff val="60000"/>
                  </a:schemeClr>
                </a:solidFill>
                <a:cs typeface="B Nazanin" panose="00000400000000000000" pitchFamily="2" charset="-78"/>
              </a:rPr>
              <a:t>كسي در زمان صحبت خودش فقط در مورد يک موضوع صحبت كند.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8. </a:t>
            </a:r>
            <a:r>
              <a:rPr lang="ar-SA" sz="2400" dirty="0" smtClean="0">
                <a:solidFill>
                  <a:schemeClr val="bg2">
                    <a:lumMod val="40000"/>
                    <a:lumOff val="60000"/>
                  </a:schemeClr>
                </a:solidFill>
                <a:cs typeface="B Nazanin" panose="00000400000000000000" pitchFamily="2" charset="-78"/>
              </a:rPr>
              <a:t>گوينده </a:t>
            </a:r>
            <a:r>
              <a:rPr lang="ar-SA" sz="2400" dirty="0">
                <a:solidFill>
                  <a:schemeClr val="bg2">
                    <a:lumMod val="40000"/>
                    <a:lumOff val="60000"/>
                  </a:schemeClr>
                </a:solidFill>
                <a:cs typeface="B Nazanin" panose="00000400000000000000" pitchFamily="2" charset="-78"/>
              </a:rPr>
              <a:t>كاملا مثبت حرف بزند.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9. </a:t>
            </a:r>
            <a:r>
              <a:rPr lang="ar-SA" sz="2400" dirty="0" smtClean="0">
                <a:solidFill>
                  <a:schemeClr val="bg2">
                    <a:lumMod val="40000"/>
                    <a:lumOff val="60000"/>
                  </a:schemeClr>
                </a:solidFill>
                <a:cs typeface="B Nazanin" panose="00000400000000000000" pitchFamily="2" charset="-78"/>
              </a:rPr>
              <a:t>گوينده </a:t>
            </a:r>
            <a:r>
              <a:rPr lang="ar-SA" sz="2400" dirty="0">
                <a:solidFill>
                  <a:schemeClr val="bg2">
                    <a:lumMod val="40000"/>
                    <a:lumOff val="60000"/>
                  </a:schemeClr>
                </a:solidFill>
                <a:cs typeface="B Nazanin" panose="00000400000000000000" pitchFamily="2" charset="-78"/>
              </a:rPr>
              <a:t>منظور خود را دقيقا بيان كند.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10. </a:t>
            </a:r>
            <a:r>
              <a:rPr lang="ar-SA" sz="2400" dirty="0" smtClean="0">
                <a:solidFill>
                  <a:schemeClr val="bg2">
                    <a:lumMod val="40000"/>
                    <a:lumOff val="60000"/>
                  </a:schemeClr>
                </a:solidFill>
                <a:cs typeface="B Nazanin" panose="00000400000000000000" pitchFamily="2" charset="-78"/>
              </a:rPr>
              <a:t>شنوندگی </a:t>
            </a:r>
            <a:r>
              <a:rPr lang="ar-SA" sz="2400" dirty="0">
                <a:solidFill>
                  <a:schemeClr val="bg2">
                    <a:lumMod val="40000"/>
                    <a:lumOff val="60000"/>
                  </a:schemeClr>
                </a:solidFill>
                <a:cs typeface="B Nazanin" panose="00000400000000000000" pitchFamily="2" charset="-78"/>
              </a:rPr>
              <a:t>فعال و علاقمندانه باشد.</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11. </a:t>
            </a:r>
            <a:r>
              <a:rPr lang="ar-SA" sz="2400" dirty="0" smtClean="0">
                <a:solidFill>
                  <a:schemeClr val="bg2">
                    <a:lumMod val="40000"/>
                    <a:lumOff val="60000"/>
                  </a:schemeClr>
                </a:solidFill>
                <a:cs typeface="B Nazanin" panose="00000400000000000000" pitchFamily="2" charset="-78"/>
              </a:rPr>
              <a:t>همه </a:t>
            </a:r>
            <a:r>
              <a:rPr lang="ar-SA" sz="2400" dirty="0">
                <a:solidFill>
                  <a:schemeClr val="bg2">
                    <a:lumMod val="40000"/>
                    <a:lumOff val="60000"/>
                  </a:schemeClr>
                </a:solidFill>
                <a:cs typeface="B Nazanin" panose="00000400000000000000" pitchFamily="2" charset="-78"/>
              </a:rPr>
              <a:t>به نظرات هم احترام بگذارند.</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12. </a:t>
            </a:r>
            <a:r>
              <a:rPr lang="ar-SA" sz="2400" dirty="0" smtClean="0">
                <a:solidFill>
                  <a:schemeClr val="bg2">
                    <a:lumMod val="40000"/>
                    <a:lumOff val="60000"/>
                  </a:schemeClr>
                </a:solidFill>
                <a:cs typeface="B Nazanin" panose="00000400000000000000" pitchFamily="2" charset="-78"/>
              </a:rPr>
              <a:t>نتايج </a:t>
            </a:r>
            <a:r>
              <a:rPr lang="ar-SA" sz="2400" dirty="0">
                <a:solidFill>
                  <a:schemeClr val="bg2">
                    <a:lumMod val="40000"/>
                    <a:lumOff val="60000"/>
                  </a:schemeClr>
                </a:solidFill>
                <a:cs typeface="B Nazanin" panose="00000400000000000000" pitchFamily="2" charset="-78"/>
              </a:rPr>
              <a:t>جلسه را ليست كنيد و موافقت همه را بگيريد.</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13. </a:t>
            </a:r>
            <a:r>
              <a:rPr lang="ar-SA" sz="2400" dirty="0" smtClean="0">
                <a:solidFill>
                  <a:schemeClr val="bg2">
                    <a:lumMod val="40000"/>
                    <a:lumOff val="60000"/>
                  </a:schemeClr>
                </a:solidFill>
                <a:cs typeface="B Nazanin" panose="00000400000000000000" pitchFamily="2" charset="-78"/>
              </a:rPr>
              <a:t>مى‌توانيد </a:t>
            </a:r>
            <a:r>
              <a:rPr lang="ar-SA" sz="2400" dirty="0">
                <a:solidFill>
                  <a:schemeClr val="bg2">
                    <a:lumMod val="40000"/>
                    <a:lumOff val="60000"/>
                  </a:schemeClr>
                </a:solidFill>
                <a:cs typeface="B Nazanin" panose="00000400000000000000" pitchFamily="2" charset="-78"/>
              </a:rPr>
              <a:t>دستور جلسه بعد را در پايان همين جلسه يا در طى هفته تعيين كنيد و به همه اطلاع دهيد.</a:t>
            </a:r>
            <a:endParaRPr lang="en-US" sz="2400" dirty="0">
              <a:solidFill>
                <a:schemeClr val="bg2">
                  <a:lumMod val="40000"/>
                  <a:lumOff val="60000"/>
                </a:schemeClr>
              </a:solidFill>
              <a:cs typeface="B Nazanin" panose="00000400000000000000" pitchFamily="2" charset="-78"/>
            </a:endParaRPr>
          </a:p>
        </p:txBody>
      </p:sp>
    </p:spTree>
    <p:extLst>
      <p:ext uri="{BB962C8B-B14F-4D97-AF65-F5344CB8AC3E}">
        <p14:creationId xmlns="" xmlns:p14="http://schemas.microsoft.com/office/powerpoint/2010/main" val="1286022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7" name="Rectangle 6"/>
          <p:cNvSpPr/>
          <p:nvPr/>
        </p:nvSpPr>
        <p:spPr>
          <a:xfrm>
            <a:off x="354841" y="542969"/>
            <a:ext cx="8611737" cy="646331"/>
          </a:xfrm>
          <a:prstGeom prst="rect">
            <a:avLst/>
          </a:prstGeom>
        </p:spPr>
        <p:txBody>
          <a:bodyPr wrap="square">
            <a:spAutoFit/>
          </a:bodyPr>
          <a:lstStyle/>
          <a:p>
            <a:pPr algn="ctr" rtl="1"/>
            <a:r>
              <a:rPr lang="fa-IR" sz="3600" b="1" dirty="0">
                <a:solidFill>
                  <a:schemeClr val="accent1">
                    <a:lumMod val="20000"/>
                    <a:lumOff val="80000"/>
                  </a:schemeClr>
                </a:solidFill>
                <a:cs typeface="B Nazanin" panose="00000400000000000000" pitchFamily="2" charset="-78"/>
              </a:rPr>
              <a:t>جلسه اول برگزاری جلسه </a:t>
            </a:r>
            <a:r>
              <a:rPr lang="fa-IR" sz="3600" b="1" dirty="0" smtClean="0">
                <a:solidFill>
                  <a:schemeClr val="accent1">
                    <a:lumMod val="20000"/>
                    <a:lumOff val="80000"/>
                  </a:schemeClr>
                </a:solidFill>
                <a:cs typeface="B Nazanin" panose="00000400000000000000" pitchFamily="2" charset="-78"/>
              </a:rPr>
              <a:t>خانوادگی</a:t>
            </a:r>
            <a:endParaRPr lang="en-US" sz="3600" b="1" dirty="0">
              <a:solidFill>
                <a:schemeClr val="accent1">
                  <a:lumMod val="20000"/>
                  <a:lumOff val="80000"/>
                </a:schemeClr>
              </a:solidFill>
              <a:cs typeface="B Nazanin" panose="00000400000000000000" pitchFamily="2" charset="-78"/>
            </a:endParaRPr>
          </a:p>
        </p:txBody>
      </p:sp>
      <p:sp>
        <p:nvSpPr>
          <p:cNvPr id="8" name="Rectangle 7"/>
          <p:cNvSpPr/>
          <p:nvPr/>
        </p:nvSpPr>
        <p:spPr>
          <a:xfrm>
            <a:off x="354841" y="1732269"/>
            <a:ext cx="8338783" cy="5170646"/>
          </a:xfrm>
          <a:prstGeom prst="rect">
            <a:avLst/>
          </a:prstGeom>
        </p:spPr>
        <p:txBody>
          <a:bodyPr wrap="square">
            <a:spAutoFit/>
          </a:bodyPr>
          <a:lstStyle/>
          <a:p>
            <a:pPr algn="just" rtl="1"/>
            <a:r>
              <a:rPr lang="ar-SA" sz="3000" dirty="0" smtClean="0">
                <a:solidFill>
                  <a:schemeClr val="bg2">
                    <a:lumMod val="40000"/>
                    <a:lumOff val="60000"/>
                  </a:schemeClr>
                </a:solidFill>
                <a:cs typeface="B Nazanin" panose="00000400000000000000" pitchFamily="2" charset="-78"/>
              </a:rPr>
              <a:t>جلسه </a:t>
            </a:r>
            <a:r>
              <a:rPr lang="ar-SA" sz="3000" dirty="0">
                <a:solidFill>
                  <a:schemeClr val="bg2">
                    <a:lumMod val="40000"/>
                    <a:lumOff val="60000"/>
                  </a:schemeClr>
                </a:solidFill>
                <a:cs typeface="B Nazanin" panose="00000400000000000000" pitchFamily="2" charset="-78"/>
              </a:rPr>
              <a:t>اول خانوادگي ممكن است كمي دشوار باشد و يا كاري عجيب و غريب به نظر برسد براي اين كه جلسه اول را بهتر برگزار كنيد مي‌توانيد نكات زير را مورد توجه قرار دهيد: </a:t>
            </a:r>
            <a:endParaRPr lang="en-US" sz="3000" dirty="0">
              <a:solidFill>
                <a:schemeClr val="bg2">
                  <a:lumMod val="40000"/>
                  <a:lumOff val="60000"/>
                </a:schemeClr>
              </a:solidFill>
              <a:cs typeface="B Nazanin" panose="00000400000000000000" pitchFamily="2" charset="-78"/>
            </a:endParaRPr>
          </a:p>
          <a:p>
            <a:pPr lvl="0" algn="just" rtl="1"/>
            <a:endParaRPr lang="fa-IR" sz="3000" dirty="0" smtClean="0">
              <a:solidFill>
                <a:schemeClr val="bg2">
                  <a:lumMod val="40000"/>
                  <a:lumOff val="60000"/>
                </a:schemeClr>
              </a:solidFill>
              <a:cs typeface="B Nazanin" panose="00000400000000000000" pitchFamily="2" charset="-78"/>
            </a:endParaRPr>
          </a:p>
          <a:p>
            <a:pPr marL="457200" lvl="0" indent="-457200" algn="just" rtl="1">
              <a:buClr>
                <a:srgbClr val="FFFF00"/>
              </a:buClr>
              <a:buFont typeface="Wingdings" panose="05000000000000000000" pitchFamily="2" charset="2"/>
              <a:buChar char="§"/>
            </a:pPr>
            <a:r>
              <a:rPr lang="ar-SA" sz="3000" dirty="0" smtClean="0">
                <a:solidFill>
                  <a:schemeClr val="bg2">
                    <a:lumMod val="40000"/>
                    <a:lumOff val="60000"/>
                  </a:schemeClr>
                </a:solidFill>
                <a:cs typeface="B Nazanin" panose="00000400000000000000" pitchFamily="2" charset="-78"/>
              </a:rPr>
              <a:t>اولين </a:t>
            </a:r>
            <a:r>
              <a:rPr lang="ar-SA" sz="3000" dirty="0">
                <a:solidFill>
                  <a:schemeClr val="bg2">
                    <a:lumMod val="40000"/>
                    <a:lumOff val="60000"/>
                  </a:schemeClr>
                </a:solidFill>
                <a:cs typeface="B Nazanin" panose="00000400000000000000" pitchFamily="2" charset="-78"/>
              </a:rPr>
              <a:t>جلسه را كوتاه و آسان برگزار كنيد. </a:t>
            </a:r>
            <a:endParaRPr lang="en-US" sz="3000" dirty="0">
              <a:solidFill>
                <a:schemeClr val="bg2">
                  <a:lumMod val="40000"/>
                  <a:lumOff val="60000"/>
                </a:schemeClr>
              </a:solidFill>
              <a:cs typeface="B Nazanin" panose="00000400000000000000" pitchFamily="2" charset="-78"/>
            </a:endParaRPr>
          </a:p>
          <a:p>
            <a:pPr marL="457200" lvl="0" indent="-457200" algn="just" rtl="1">
              <a:buClr>
                <a:srgbClr val="FFFF00"/>
              </a:buClr>
              <a:buFont typeface="Wingdings" panose="05000000000000000000" pitchFamily="2" charset="2"/>
              <a:buChar char="§"/>
            </a:pPr>
            <a:r>
              <a:rPr lang="ar-SA" sz="3000" dirty="0" smtClean="0">
                <a:solidFill>
                  <a:schemeClr val="bg2">
                    <a:lumMod val="40000"/>
                    <a:lumOff val="60000"/>
                  </a:schemeClr>
                </a:solidFill>
                <a:cs typeface="B Nazanin" panose="00000400000000000000" pitchFamily="2" charset="-78"/>
              </a:rPr>
              <a:t>موضوعات </a:t>
            </a:r>
            <a:r>
              <a:rPr lang="ar-SA" sz="3000" dirty="0">
                <a:solidFill>
                  <a:schemeClr val="bg2">
                    <a:lumMod val="40000"/>
                    <a:lumOff val="60000"/>
                  </a:schemeClr>
                </a:solidFill>
                <a:cs typeface="B Nazanin" panose="00000400000000000000" pitchFamily="2" charset="-78"/>
              </a:rPr>
              <a:t>مفرح براي اين جلسه انتخاب كنيد.</a:t>
            </a:r>
            <a:endParaRPr lang="en-US" sz="3000" dirty="0">
              <a:solidFill>
                <a:schemeClr val="bg2">
                  <a:lumMod val="40000"/>
                  <a:lumOff val="60000"/>
                </a:schemeClr>
              </a:solidFill>
              <a:cs typeface="B Nazanin" panose="00000400000000000000" pitchFamily="2" charset="-78"/>
            </a:endParaRPr>
          </a:p>
          <a:p>
            <a:pPr marL="457200" lvl="0" indent="-457200" algn="just" rtl="1">
              <a:buClr>
                <a:srgbClr val="FFFF00"/>
              </a:buClr>
              <a:buFont typeface="Wingdings" panose="05000000000000000000" pitchFamily="2" charset="2"/>
              <a:buChar char="§"/>
            </a:pPr>
            <a:r>
              <a:rPr lang="ar-SA" sz="3000" dirty="0" smtClean="0">
                <a:solidFill>
                  <a:schemeClr val="bg2">
                    <a:lumMod val="40000"/>
                    <a:lumOff val="60000"/>
                  </a:schemeClr>
                </a:solidFill>
                <a:cs typeface="B Nazanin" panose="00000400000000000000" pitchFamily="2" charset="-78"/>
              </a:rPr>
              <a:t>ممكن </a:t>
            </a:r>
            <a:r>
              <a:rPr lang="ar-SA" sz="3000" dirty="0">
                <a:solidFill>
                  <a:schemeClr val="bg2">
                    <a:lumMod val="40000"/>
                    <a:lumOff val="60000"/>
                  </a:schemeClr>
                </a:solidFill>
                <a:cs typeface="B Nazanin" panose="00000400000000000000" pitchFamily="2" charset="-78"/>
              </a:rPr>
              <a:t>است در آغاز كار اين جلسات ساختگي به نظر برسند و نوجوانان رغبتي براي حضور در آن نداشته باشند. اما به ياد داشته باشيد كه خيلي زود در برگزاري آن مهارت پيدا خواهيد كرد و از آن به عنوان راهکاري براي نظم دادن امور خانه استفاده خواهيد كرد. </a:t>
            </a:r>
            <a:endParaRPr lang="en-US" sz="3000" dirty="0">
              <a:solidFill>
                <a:schemeClr val="bg2">
                  <a:lumMod val="40000"/>
                  <a:lumOff val="60000"/>
                </a:schemeClr>
              </a:solidFill>
              <a:cs typeface="B Nazanin" panose="00000400000000000000" pitchFamily="2" charset="-78"/>
            </a:endParaRPr>
          </a:p>
        </p:txBody>
      </p:sp>
    </p:spTree>
    <p:extLst>
      <p:ext uri="{BB962C8B-B14F-4D97-AF65-F5344CB8AC3E}">
        <p14:creationId xmlns="" xmlns:p14="http://schemas.microsoft.com/office/powerpoint/2010/main" val="3160631788"/>
      </p:ext>
    </p:extLst>
  </p:cSld>
  <p:clrMapOvr>
    <a:masterClrMapping/>
  </p:clrMapOvr>
</p:sld>
</file>

<file path=ppt/theme/theme1.xml><?xml version="1.0" encoding="utf-8"?>
<a:theme xmlns:a="http://schemas.openxmlformats.org/drawingml/2006/main" name="Dropl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TM03457475[[fn=Frame]]</Template>
  <TotalTime>222</TotalTime>
  <Words>663</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Droplet</vt:lpstr>
      <vt:lpstr>Slide 1</vt:lpstr>
      <vt:lpstr>Slide 2</vt:lpstr>
      <vt:lpstr>Slide 3</vt:lpstr>
      <vt:lpstr>Slide 4</vt:lpstr>
      <vt:lpstr>Slide 5</vt:lpstr>
      <vt:lpstr>Slide 6</vt:lpstr>
    </vt:vector>
  </TitlesOfParts>
  <Company>DSC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گفتار هفتم</dc:title>
  <dc:creator>Saeed Momtazi</dc:creator>
  <cp:lastModifiedBy>مریم</cp:lastModifiedBy>
  <cp:revision>17</cp:revision>
  <dcterms:created xsi:type="dcterms:W3CDTF">2016-01-17T20:05:58Z</dcterms:created>
  <dcterms:modified xsi:type="dcterms:W3CDTF">2017-09-07T09:12:12Z</dcterms:modified>
</cp:coreProperties>
</file>